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60" r:id="rId4"/>
    <p:sldId id="268" r:id="rId5"/>
    <p:sldId id="263" r:id="rId6"/>
    <p:sldId id="258" r:id="rId7"/>
    <p:sldId id="259" r:id="rId8"/>
    <p:sldId id="262" r:id="rId9"/>
    <p:sldId id="264" r:id="rId10"/>
    <p:sldId id="265" r:id="rId11"/>
    <p:sldId id="269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086" y="-5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763116-5C71-494B-8E17-A2E08FC667AA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34F24E-567D-4E2E-8C60-3D96573566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680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F40DFA-B482-4AD0-A536-856EB395CEA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604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A491A-BA9B-4E90-8FEC-670935791722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51520" y="260648"/>
            <a:ext cx="2133600" cy="700187"/>
          </a:xfrm>
        </p:spPr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102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6556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B4EE7E-22EC-4CBD-97A0-FCD0AABA4FAA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6579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E7868-C2AA-4BD7-A537-82CA52CFC1CF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1231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9839AE5-5CBF-4DDA-AEDD-8D56B967CE1E}" type="datetime1">
              <a:rPr lang="en-GB" altLang="en-US" smtClean="0"/>
              <a:t>27/08/2015</a:t>
            </a:fld>
            <a:endParaRPr lang="pt-B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pt-BR" altLang="en-US" smtClean="0"/>
              <a:t>Erw_WBQ_National/Foundation_Enterprise and Employability_Challenge_Lesson_4_Resource_1</a:t>
            </a:r>
            <a:endParaRPr lang="pt-B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0F23786-1346-42AE-A573-9B24AECCDBA5}" type="slidenum">
              <a:rPr lang="pt-BR" altLang="en-US"/>
              <a:pPr/>
              <a:t>‹#›</a:t>
            </a:fld>
            <a:endParaRPr lang="pt-BR" altLang="en-US"/>
          </a:p>
        </p:txBody>
      </p:sp>
    </p:spTree>
    <p:extLst>
      <p:ext uri="{BB962C8B-B14F-4D97-AF65-F5344CB8AC3E}">
        <p14:creationId xmlns:p14="http://schemas.microsoft.com/office/powerpoint/2010/main" val="1408998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1ECA5-005E-4B57-8B1C-9EC960682FFC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251520" y="260648"/>
            <a:ext cx="2133600" cy="70018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4E9AC-24D7-407A-9570-66E190B401A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50773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7324D-B116-450B-8CBA-3A65BEEF9D89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982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4D0C-E801-4248-9E78-AB1C7D5B334A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234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97745-457D-4934-9BCB-6A5BBC69F6C9}" type="datetime1">
              <a:rPr lang="en-GB" smtClean="0"/>
              <a:t>27/08/2015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1248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50E21-52D4-47E7-A77D-9310BEE261DB}" type="datetime1">
              <a:rPr lang="en-GB" smtClean="0"/>
              <a:t>27/08/2015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94418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2CAE3-E583-4ED9-96E7-0A878BE1175A}" type="datetime1">
              <a:rPr lang="en-GB" smtClean="0"/>
              <a:t>27/08/2015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6348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7226D-540E-4784-BC7C-E95620E74C6A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812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591B8-6361-4E9E-B5B1-28B79816CEBA}" type="datetime1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596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5850">
              <a:srgbClr val="D8E1F3"/>
            </a:gs>
            <a:gs pos="0">
              <a:srgbClr val="00B050"/>
            </a:gs>
            <a:gs pos="12000">
              <a:schemeClr val="accent1">
                <a:tint val="44500"/>
                <a:satMod val="160000"/>
                <a:lumMod val="52000"/>
                <a:lumOff val="48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1E20F-A3B2-480A-BCD1-1B9AB2C48DF2}" type="datetime1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E9AC-24D7-407A-9570-66E190B401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2186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SWOT Analysis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Why is this important?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50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04745784" y="108148644"/>
            <a:ext cx="5153409" cy="3639900"/>
            <a:chOff x="105297890" y="106842910"/>
            <a:chExt cx="9774620" cy="6653049"/>
          </a:xfrm>
        </p:grpSpPr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What is your business idea (or the business you are studying)? Use this box to describe it.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729318" y="548680"/>
            <a:ext cx="7615237" cy="5943600"/>
            <a:chOff x="105297890" y="106842910"/>
            <a:chExt cx="9774620" cy="6653049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What is your business idea (or the business you are studying)? Use this box to describe it.</a:t>
              </a:r>
              <a:endPara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7544" y="1462760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Remember these are the internal good things about the business.</a:t>
            </a:r>
            <a:endParaRPr lang="en-GB" sz="2400" dirty="0"/>
          </a:p>
        </p:txBody>
      </p:sp>
      <p:sp>
        <p:nvSpPr>
          <p:cNvPr id="27" name="TextBox 26"/>
          <p:cNvSpPr txBox="1"/>
          <p:nvPr/>
        </p:nvSpPr>
        <p:spPr>
          <a:xfrm>
            <a:off x="4937860" y="1457594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Remember these are the internal problems in the business idea.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869160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These are external and about how the business could grow, change or expand.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665905" y="4902632"/>
            <a:ext cx="3816424" cy="120032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These are also external. The threats are about what can cause the </a:t>
            </a:r>
            <a:r>
              <a:rPr lang="en-GB" sz="2400" smtClean="0"/>
              <a:t>business problems.</a:t>
            </a:r>
            <a:endParaRPr lang="en-GB" sz="24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55" y="196203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88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8496944" cy="181588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800" dirty="0"/>
              <a:t>You are a team of business management consultants. A business has contacted you about their new product development. They need some help in deciding on a new </a:t>
            </a:r>
            <a:r>
              <a:rPr lang="en-GB" sz="2800" dirty="0" smtClean="0"/>
              <a:t>product.</a:t>
            </a:r>
            <a:endParaRPr lang="en-GB" sz="2800" dirty="0"/>
          </a:p>
        </p:txBody>
      </p:sp>
      <p:grpSp>
        <p:nvGrpSpPr>
          <p:cNvPr id="5" name="Group 4"/>
          <p:cNvGrpSpPr/>
          <p:nvPr/>
        </p:nvGrpSpPr>
        <p:grpSpPr>
          <a:xfrm>
            <a:off x="1043608" y="2420887"/>
            <a:ext cx="8100392" cy="4437113"/>
            <a:chOff x="1043608" y="2420887"/>
            <a:chExt cx="8100392" cy="44371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10450" y="4591050"/>
              <a:ext cx="1733550" cy="2266950"/>
            </a:xfrm>
            <a:prstGeom prst="rect">
              <a:avLst/>
            </a:prstGeom>
          </p:spPr>
        </p:pic>
        <p:sp>
          <p:nvSpPr>
            <p:cNvPr id="4" name="AutoShape 2"/>
            <p:cNvSpPr>
              <a:spLocks noChangeArrowheads="1"/>
            </p:cNvSpPr>
            <p:nvPr/>
          </p:nvSpPr>
          <p:spPr bwMode="auto">
            <a:xfrm>
              <a:off x="1043608" y="2420887"/>
              <a:ext cx="6048672" cy="3303637"/>
            </a:xfrm>
            <a:prstGeom prst="wedgeRoundRectCallout">
              <a:avLst>
                <a:gd name="adj1" fmla="val 62387"/>
                <a:gd name="adj2" fmla="val 44628"/>
                <a:gd name="adj3" fmla="val 16667"/>
              </a:avLst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Our business is about making people’s lives easier through technology. We need a new product for a new SMART home. Can you suggest one and show us your planning</a:t>
              </a:r>
              <a:r>
                <a:rPr kumimoji="0" lang="en-GB" altLang="en-US" sz="20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.</a:t>
              </a:r>
              <a:endParaRPr kumimoji="0" lang="en-US" alt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344" y="6021288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6073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85082"/>
            <a:ext cx="1045269" cy="14315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35894" y="1556792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What you have learnt about SWOT ?</a:t>
            </a:r>
            <a:endParaRPr lang="en-GB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499" y="2454720"/>
            <a:ext cx="2447925" cy="18669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89062" y="2513792"/>
            <a:ext cx="583912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Share your knowledge and discuss what you have each learnt and what you are stronger and weaker at.</a:t>
            </a:r>
            <a:endParaRPr lang="en-GB" sz="3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51" y="4725144"/>
            <a:ext cx="2562225" cy="1781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25576" y="4725144"/>
            <a:ext cx="58669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As a group discuss how you could use a SWOT in your next enterprise challenge and how to overcome your weaknesses.</a:t>
            </a:r>
            <a:endParaRPr lang="en-GB" sz="3200" dirty="0"/>
          </a:p>
        </p:txBody>
      </p:sp>
      <p:sp>
        <p:nvSpPr>
          <p:cNvPr id="8" name="Rectangle 7"/>
          <p:cNvSpPr/>
          <p:nvPr/>
        </p:nvSpPr>
        <p:spPr>
          <a:xfrm>
            <a:off x="2060417" y="332656"/>
            <a:ext cx="683206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Evaluate your skills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48" y="16083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116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3195" y="2564904"/>
            <a:ext cx="701762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What makes a </a:t>
            </a:r>
          </a:p>
          <a:p>
            <a:pPr algn="ctr"/>
            <a:r>
              <a:rPr lang="en-US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Successful business?</a:t>
            </a:r>
            <a:endParaRPr lang="en-US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1615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altLang="en-US" sz="6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What is a SWOT analysis?</a:t>
            </a:r>
            <a:endParaRPr lang="pt-BR" altLang="en-US" sz="6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782763"/>
            <a:ext cx="4619625" cy="4525962"/>
          </a:xfrm>
        </p:spPr>
        <p:txBody>
          <a:bodyPr>
            <a:normAutofit fontScale="92500" lnSpcReduction="20000"/>
          </a:bodyPr>
          <a:lstStyle/>
          <a:p>
            <a:r>
              <a:rPr lang="en-US" altLang="en-US" sz="3600" b="1" dirty="0"/>
              <a:t>SWOT Analysis is a strategic planning tool used to evaluate </a:t>
            </a:r>
            <a:r>
              <a:rPr lang="en-US" altLang="en-US" sz="3600" b="1" dirty="0" smtClean="0"/>
              <a:t>the business idea.</a:t>
            </a:r>
          </a:p>
          <a:p>
            <a:r>
              <a:rPr lang="en-US" altLang="en-US" sz="3600" b="1" dirty="0" smtClean="0"/>
              <a:t>Strategic planning helps you to know your business, the opportunities it has and the problems you could face.</a:t>
            </a:r>
          </a:p>
          <a:p>
            <a:pPr marL="0" indent="0">
              <a:buNone/>
            </a:pPr>
            <a:endParaRPr lang="en-US" altLang="en-US" sz="3600" b="1" dirty="0"/>
          </a:p>
        </p:txBody>
      </p:sp>
      <p:pic>
        <p:nvPicPr>
          <p:cNvPr id="3078" name="Picture 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48263" y="1600200"/>
            <a:ext cx="3671887" cy="4924425"/>
          </a:xfrm>
          <a:noFill/>
          <a:ln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altLang="en-US" smtClean="0"/>
              <a:t>Erw_WBQ_National/Foundation_Enterprise and Employability_Challenge_Lesson_4_Resource_1</a:t>
            </a:r>
            <a:endParaRPr lang="pt-BR" altLang="en-US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84" y="137170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8068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/>
              <a:t>When would it be used?</a:t>
            </a:r>
            <a:endParaRPr lang="en-GB" sz="60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323528" y="1196752"/>
            <a:ext cx="8709570" cy="5513784"/>
            <a:chOff x="323528" y="1196752"/>
            <a:chExt cx="8709570" cy="551378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8" y="2991413"/>
              <a:ext cx="4029050" cy="3719123"/>
            </a:xfrm>
            <a:prstGeom prst="rect">
              <a:avLst/>
            </a:prstGeom>
          </p:spPr>
        </p:pic>
        <p:sp>
          <p:nvSpPr>
            <p:cNvPr id="7" name="AutoShape 2"/>
            <p:cNvSpPr>
              <a:spLocks noChangeArrowheads="1"/>
            </p:cNvSpPr>
            <p:nvPr/>
          </p:nvSpPr>
          <p:spPr bwMode="auto">
            <a:xfrm>
              <a:off x="323528" y="1196752"/>
              <a:ext cx="5760640" cy="4322762"/>
            </a:xfrm>
            <a:prstGeom prst="wedgeEllipseCallout">
              <a:avLst>
                <a:gd name="adj1" fmla="val 79004"/>
                <a:gd name="adj2" fmla="val 495"/>
              </a:avLst>
            </a:prstGeom>
            <a:noFill/>
            <a:ln w="9525" algn="in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There are 2 uses: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en-US" sz="3200" dirty="0" smtClean="0">
                  <a:latin typeface="Arial" pitchFamily="34" charset="0"/>
                  <a:cs typeface="Arial" pitchFamily="34" charset="0"/>
                </a:rPr>
                <a:t>1. 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To plan the future of the business.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3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2. </a:t>
              </a:r>
              <a:r>
                <a:rPr kumimoji="0" lang="en-GB" altLang="en-US" sz="3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 SWOT can be done on all new ideas to choose a product.</a:t>
              </a:r>
              <a:endParaRPr kumimoji="0" lang="en-US" alt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322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6000" b="1" dirty="0" smtClean="0"/>
              <a:t>Scenario</a:t>
            </a:r>
            <a:endParaRPr lang="en-GB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275756" y="5083537"/>
            <a:ext cx="6408712" cy="1569660"/>
          </a:xfrm>
          <a:prstGeom prst="rect">
            <a:avLst/>
          </a:prstGeom>
          <a:solidFill>
            <a:schemeClr val="accent6">
              <a:lumMod val="75000"/>
              <a:alpha val="23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Before you go to your business meeting you will need to fully understand what a SWOT analysis is.</a:t>
            </a:r>
            <a:endParaRPr lang="en-GB" sz="3200" dirty="0"/>
          </a:p>
        </p:txBody>
      </p:sp>
      <p:grpSp>
        <p:nvGrpSpPr>
          <p:cNvPr id="9" name="Group 5"/>
          <p:cNvGrpSpPr>
            <a:grpSpLocks/>
          </p:cNvGrpSpPr>
          <p:nvPr/>
        </p:nvGrpSpPr>
        <p:grpSpPr bwMode="auto">
          <a:xfrm rot="16200000">
            <a:off x="105125044" y="108560394"/>
            <a:ext cx="9185275" cy="3382963"/>
            <a:chOff x="104972607" y="108407603"/>
            <a:chExt cx="9185693" cy="3382974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72607" y="108407603"/>
              <a:ext cx="9185693" cy="33829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pic>
        <p:sp>
          <p:nvSpPr>
            <p:cNvPr id="10" name="Text Box 7"/>
            <p:cNvSpPr txBox="1">
              <a:spLocks noChangeArrowheads="1"/>
            </p:cNvSpPr>
            <p:nvPr/>
          </p:nvSpPr>
          <p:spPr bwMode="auto">
            <a:xfrm>
              <a:off x="105454036" y="108647991"/>
              <a:ext cx="8611348" cy="27433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63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You are a team of business management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ts val="763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3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alibri" pitchFamily="34" charset="0"/>
                  <a:cs typeface="Arial" pitchFamily="34" charset="0"/>
                </a:rPr>
                <a:t>consultants. A business has contacted you about their new product development. They need some help in deciding on a new product.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3" name="Group 12"/>
          <p:cNvGrpSpPr>
            <a:grpSpLocks/>
          </p:cNvGrpSpPr>
          <p:nvPr/>
        </p:nvGrpSpPr>
        <p:grpSpPr bwMode="auto">
          <a:xfrm>
            <a:off x="856299" y="1828165"/>
            <a:ext cx="7431486" cy="3201670"/>
            <a:chOff x="1049726" y="1084076"/>
            <a:chExt cx="91857" cy="33829"/>
          </a:xfrm>
        </p:grpSpPr>
        <p:pic>
          <p:nvPicPr>
            <p:cNvPr id="14" name="Picture 1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9726" y="1084076"/>
              <a:ext cx="91857" cy="338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</p:pic>
        <p:sp>
          <p:nvSpPr>
            <p:cNvPr id="15" name="Text Box 4"/>
            <p:cNvSpPr txBox="1">
              <a:spLocks noChangeArrowheads="1"/>
            </p:cNvSpPr>
            <p:nvPr/>
          </p:nvSpPr>
          <p:spPr bwMode="auto">
            <a:xfrm>
              <a:off x="1054540" y="1086479"/>
              <a:ext cx="86113" cy="274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in">
                  <a:solidFill>
                    <a:schemeClr val="dk1">
                      <a:lumMod val="0"/>
                      <a:lumOff val="0"/>
                    </a:schemeClr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rot="0" vert="horz" wrap="square" lIns="36576" tIns="36576" rIns="36576" bIns="36576" anchor="t" anchorCtr="0" upright="1">
              <a:noAutofit/>
            </a:bodyPr>
            <a:lstStyle/>
            <a:p>
              <a:pPr>
                <a:spcBef>
                  <a:spcPts val="770"/>
                </a:spcBef>
                <a:spcAft>
                  <a:spcPts val="0"/>
                </a:spcAft>
              </a:pPr>
              <a:r>
                <a:rPr lang="en-GB" sz="2800" kern="1200" dirty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You are a team of business management </a:t>
              </a:r>
              <a:endParaRPr lang="en-GB" sz="2800" kern="1400" dirty="0">
                <a:solidFill>
                  <a:srgbClr val="000000"/>
                </a:solidFill>
                <a:effectLst/>
                <a:latin typeface="Calibri"/>
                <a:ea typeface="Times New Roman"/>
              </a:endParaRPr>
            </a:p>
            <a:p>
              <a:pPr>
                <a:spcBef>
                  <a:spcPts val="770"/>
                </a:spcBef>
                <a:spcAft>
                  <a:spcPts val="0"/>
                </a:spcAft>
              </a:pPr>
              <a:r>
                <a:rPr lang="en-GB" sz="2800" kern="1400" dirty="0">
                  <a:solidFill>
                    <a:srgbClr val="000000"/>
                  </a:solidFill>
                  <a:effectLst/>
                  <a:latin typeface="Calibri"/>
                  <a:ea typeface="Times New Roman"/>
                </a:rPr>
                <a:t>Consultants. A business has contacted you about their new product development. They need some help in deciding on a new product.</a:t>
              </a:r>
            </a:p>
          </p:txBody>
        </p:sp>
      </p:grp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954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881" y="0"/>
            <a:ext cx="2143125" cy="21431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10630" y="6384775"/>
            <a:ext cx="875320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Not sure where your business is going? A SWOT can help guide you. . </a:t>
            </a:r>
            <a:endParaRPr lang="en-GB" sz="24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599" y="3387913"/>
            <a:ext cx="2336137" cy="299686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33712" y="904152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1940916" y="3887370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633465" y="2910179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3336599" y="1900343"/>
            <a:ext cx="3463280" cy="2019672"/>
          </a:xfrm>
          <a:prstGeom prst="rect">
            <a:avLst/>
          </a:prstGeom>
          <a:solidFill>
            <a:schemeClr val="bg1"/>
          </a:solidFill>
          <a:ln>
            <a:noFill/>
          </a:ln>
          <a:scene3d>
            <a:camera prst="isometricOffAxis2Top"/>
            <a:lightRig rig="twoPt" dir="t">
              <a:rot lat="0" lon="0" rev="4200000"/>
            </a:lightRig>
          </a:scene3d>
          <a:sp3d extrusionH="508000" prstMaterial="clear">
            <a:bevelT w="88900" h="88900"/>
            <a:extrusionClr>
              <a:schemeClr val="bg1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 rot="623274">
            <a:off x="2300957" y="4574040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Strengths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 rot="400529">
            <a:off x="2988324" y="3599339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Weaknesses</a:t>
            </a:r>
            <a:endParaRPr lang="en-GB" sz="3600" dirty="0"/>
          </a:p>
        </p:txBody>
      </p:sp>
      <p:sp>
        <p:nvSpPr>
          <p:cNvPr id="9" name="TextBox 8"/>
          <p:cNvSpPr txBox="1"/>
          <p:nvPr/>
        </p:nvSpPr>
        <p:spPr>
          <a:xfrm rot="581026">
            <a:off x="3527942" y="2591227"/>
            <a:ext cx="2852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Opportunities</a:t>
            </a:r>
            <a:endParaRPr lang="en-GB" sz="3600" dirty="0"/>
          </a:p>
        </p:txBody>
      </p:sp>
      <p:sp>
        <p:nvSpPr>
          <p:cNvPr id="10" name="TextBox 9"/>
          <p:cNvSpPr txBox="1"/>
          <p:nvPr/>
        </p:nvSpPr>
        <p:spPr>
          <a:xfrm rot="533615">
            <a:off x="4533204" y="1583114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600" dirty="0" smtClean="0"/>
              <a:t>Threats</a:t>
            </a:r>
            <a:endParaRPr lang="en-GB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7511856" y="102066"/>
            <a:ext cx="1451976" cy="3046988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Now you have a better idea of where your business is going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059881" y="4929851"/>
            <a:ext cx="290395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Internally what is good about your business?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0823" y="2935311"/>
            <a:ext cx="290395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Internally what is not so good about your business?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70824" y="1772816"/>
            <a:ext cx="3265775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Externally what are the chances to expand or improve your business?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1461154" y="580986"/>
            <a:ext cx="2903951" cy="64633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Externally what problems could your business face?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30" y="112635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1013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" grpId="0" animBg="1"/>
      <p:bldP spid="2" grpId="0" animBg="1"/>
      <p:bldP spid="4" grpId="0" animBg="1"/>
      <p:bldP spid="5" grpId="0" animBg="1"/>
      <p:bldP spid="7" grpId="0"/>
      <p:bldP spid="8" grpId="0"/>
      <p:bldP spid="9" grpId="0"/>
      <p:bldP spid="10" grpId="0"/>
      <p:bldP spid="16" grpId="0" animBg="1"/>
      <p:bldP spid="17" grpId="0" animBg="1"/>
      <p:bldP spid="19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8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1556792"/>
            <a:ext cx="459105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304800" y="1899743"/>
            <a:ext cx="17526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000" b="1" dirty="0">
                <a:solidFill>
                  <a:srgbClr val="FF0000"/>
                </a:solidFill>
                <a:latin typeface="Arial Black" panose="020B0A04020102020204" pitchFamily="34" charset="0"/>
              </a:rPr>
              <a:t>Internals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7405255" y="4206709"/>
            <a:ext cx="152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b="1" dirty="0">
                <a:solidFill>
                  <a:srgbClr val="FF0000"/>
                </a:solidFill>
                <a:latin typeface="Arial Black" panose="020B0A04020102020204" pitchFamily="34" charset="0"/>
              </a:rPr>
              <a:t>Externals</a:t>
            </a:r>
          </a:p>
        </p:txBody>
      </p:sp>
      <p:sp>
        <p:nvSpPr>
          <p:cNvPr id="2" name="Right Arrow 1"/>
          <p:cNvSpPr/>
          <p:nvPr/>
        </p:nvSpPr>
        <p:spPr>
          <a:xfrm>
            <a:off x="304801" y="2050472"/>
            <a:ext cx="1981200" cy="974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flipH="1">
            <a:off x="6858000" y="4359275"/>
            <a:ext cx="2057400" cy="97472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do I lay out my analysis?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699" y="3364244"/>
            <a:ext cx="722297" cy="12618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84675" y="3806084"/>
            <a:ext cx="3096344" cy="584775"/>
          </a:xfrm>
          <a:prstGeom prst="rect">
            <a:avLst/>
          </a:prstGeom>
          <a:solidFill>
            <a:srgbClr val="FF0000">
              <a:alpha val="38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Business idea</a:t>
            </a:r>
            <a:endParaRPr lang="en-GB" sz="32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671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9" grpId="0"/>
      <p:bldP spid="30730" grpId="0"/>
      <p:bldP spid="2" grpId="0" animBg="1"/>
      <p:bldP spid="8" grpId="0" animBg="1"/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0"/>
          <p:cNvGrpSpPr>
            <a:grpSpLocks/>
          </p:cNvGrpSpPr>
          <p:nvPr/>
        </p:nvGrpSpPr>
        <p:grpSpPr bwMode="auto">
          <a:xfrm>
            <a:off x="104745784" y="108148644"/>
            <a:ext cx="5153409" cy="3639900"/>
            <a:chOff x="105297890" y="106842910"/>
            <a:chExt cx="9774620" cy="6653049"/>
          </a:xfrm>
        </p:grpSpPr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>
              <a:off x="108939725" y="109318098"/>
              <a:ext cx="2822027" cy="2191405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altLang="en-US" sz="12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Comic Sans MS" pitchFamily="66" charset="0"/>
                  <a:cs typeface="Arial" pitchFamily="34" charset="0"/>
                </a:rPr>
                <a:t>What is your business idea (or the business you are studying)? Use this box to describe it.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WordArt 14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1" name="WordArt 15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2" name="WordArt 16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3" name="WordArt 17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729318" y="548680"/>
            <a:ext cx="7615237" cy="5943600"/>
            <a:chOff x="105297890" y="106842910"/>
            <a:chExt cx="9774620" cy="6653049"/>
          </a:xfrm>
        </p:grpSpPr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flipH="1">
              <a:off x="110122139" y="106842910"/>
              <a:ext cx="15765" cy="6653049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>
              <a:off x="105297890" y="110405917"/>
              <a:ext cx="9774620" cy="0"/>
            </a:xfrm>
            <a:prstGeom prst="straightConnector1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EEECE1"/>
                    </a:outerShdw>
                  </a:effectLst>
                </a14:hiddenEffects>
              </a:ext>
            </a:extLst>
          </p:spPr>
        </p:cxnSp>
        <p:sp>
          <p:nvSpPr>
            <p:cNvPr id="15" name="AutoShape 21"/>
            <p:cNvSpPr>
              <a:spLocks noChangeArrowheads="1"/>
            </p:cNvSpPr>
            <p:nvPr/>
          </p:nvSpPr>
          <p:spPr bwMode="auto">
            <a:xfrm>
              <a:off x="109305938" y="109744623"/>
              <a:ext cx="1756108" cy="1764880"/>
            </a:xfrm>
            <a:prstGeom prst="foldedCorner">
              <a:avLst>
                <a:gd name="adj" fmla="val 12500"/>
              </a:avLst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68686"/>
                    </a:outerShdw>
                  </a:effectLst>
                </a14:hiddenEffects>
              </a:ext>
            </a:extLst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My business is to sell stationery in school.</a:t>
              </a:r>
            </a:p>
          </p:txBody>
        </p:sp>
        <p:sp>
          <p:nvSpPr>
            <p:cNvPr id="16" name="WordArt 22"/>
            <p:cNvSpPr>
              <a:spLocks noChangeArrowheads="1" noChangeShapeType="1" noTextEdit="1"/>
            </p:cNvSpPr>
            <p:nvPr/>
          </p:nvSpPr>
          <p:spPr bwMode="auto">
            <a:xfrm>
              <a:off x="105486582" y="107047205"/>
              <a:ext cx="24288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Strengths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7" name="WordArt 23"/>
            <p:cNvSpPr>
              <a:spLocks noChangeArrowheads="1" noChangeShapeType="1" noTextEdit="1"/>
            </p:cNvSpPr>
            <p:nvPr/>
          </p:nvSpPr>
          <p:spPr bwMode="auto">
            <a:xfrm>
              <a:off x="111591779" y="107047205"/>
              <a:ext cx="3114675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Weaknesses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8" name="WordArt 24"/>
            <p:cNvSpPr>
              <a:spLocks noChangeArrowheads="1" noChangeShapeType="1" noTextEdit="1"/>
            </p:cNvSpPr>
            <p:nvPr/>
          </p:nvSpPr>
          <p:spPr bwMode="auto">
            <a:xfrm>
              <a:off x="105399708" y="110562915"/>
              <a:ext cx="339090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Opportunities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  <p:sp>
          <p:nvSpPr>
            <p:cNvPr id="19" name="WordArt 25"/>
            <p:cNvSpPr>
              <a:spLocks noChangeArrowheads="1" noChangeShapeType="1" noTextEdit="1"/>
            </p:cNvSpPr>
            <p:nvPr/>
          </p:nvSpPr>
          <p:spPr bwMode="auto">
            <a:xfrm>
              <a:off x="112754651" y="110484089"/>
              <a:ext cx="1924050" cy="647700"/>
            </a:xfrm>
            <a:prstGeom prst="rect">
              <a:avLst/>
            </a:prstGeom>
            <a:extLst>
              <a:ext uri="{AF507438-7753-43E0-B8FC-AC1667EBCBE1}">
                <a14:hiddenEffects xmlns:a14="http://schemas.microsoft.com/office/drawing/2010/main">
                  <a:effectLst/>
                </a14:hiddenEffects>
              </a:ext>
            </a:extLst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 rtl="0">
                <a:buNone/>
              </a:pPr>
              <a:r>
                <a:rPr lang="en-GB" sz="3600" b="1" kern="10" spc="0" smtClean="0">
                  <a:ln w="10541">
                    <a:solidFill>
                      <a:srgbClr val="5A5A5A"/>
                    </a:solidFill>
                    <a:round/>
                    <a:headEnd/>
                    <a:tailEnd/>
                  </a:ln>
                  <a:gradFill rotWithShape="0">
                    <a:gsLst>
                      <a:gs pos="0">
                        <a:srgbClr val="808080">
                          <a:gamma/>
                          <a:tint val="16471"/>
                          <a:invGamma/>
                        </a:srgbClr>
                      </a:gs>
                      <a:gs pos="50000">
                        <a:srgbClr val="808080"/>
                      </a:gs>
                      <a:gs pos="100000">
                        <a:srgbClr val="808080">
                          <a:gamma/>
                          <a:tint val="16471"/>
                          <a:invGamma/>
                        </a:srgbClr>
                      </a:gs>
                    </a:gsLst>
                    <a:lin ang="5400000" scaled="1"/>
                  </a:gradFill>
                  <a:effectLst/>
                  <a:latin typeface="Arial Black"/>
                </a:rPr>
                <a:t>Threats</a:t>
              </a:r>
              <a:endParaRPr lang="en-GB" sz="3600" b="1" kern="10" spc="0">
                <a:ln w="10541">
                  <a:solidFill>
                    <a:srgbClr val="5A5A5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808080">
                        <a:gamma/>
                        <a:tint val="16471"/>
                        <a:invGamma/>
                      </a:srgbClr>
                    </a:gs>
                    <a:gs pos="50000">
                      <a:srgbClr val="808080"/>
                    </a:gs>
                    <a:gs pos="100000">
                      <a:srgbClr val="808080">
                        <a:gamma/>
                        <a:tint val="16471"/>
                        <a:invGamma/>
                      </a:srgbClr>
                    </a:gs>
                  </a:gsLst>
                  <a:lin ang="5400000" scaled="1"/>
                </a:gradFill>
                <a:effectLst/>
                <a:latin typeface="Arial Black"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467544" y="1462760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No competition.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There is a need for stationery in school.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Pupil’s do not always have the correct equipment.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937860" y="1457594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Small market.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Customers don’t have much money.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May not want to spend money on stationery.</a:t>
            </a:r>
            <a:endParaRPr lang="en-GB" sz="2400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869160"/>
            <a:ext cx="3816424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Could start a shop in school.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Could expand into other products e.g. school bags.</a:t>
            </a:r>
            <a:endParaRPr lang="en-GB" sz="2400" dirty="0"/>
          </a:p>
        </p:txBody>
      </p:sp>
      <p:sp>
        <p:nvSpPr>
          <p:cNvPr id="29" name="TextBox 28"/>
          <p:cNvSpPr txBox="1"/>
          <p:nvPr/>
        </p:nvSpPr>
        <p:spPr>
          <a:xfrm>
            <a:off x="4665905" y="4902632"/>
            <a:ext cx="3816424" cy="193899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Shops that already sell stationery.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/>
              <a:t>Our prices may be too high because we are small.</a:t>
            </a:r>
            <a:endParaRPr lang="en-GB" sz="2400" dirty="0"/>
          </a:p>
        </p:txBody>
      </p:sp>
      <p:sp>
        <p:nvSpPr>
          <p:cNvPr id="2" name="Rectangle 1"/>
          <p:cNvSpPr/>
          <p:nvPr/>
        </p:nvSpPr>
        <p:spPr>
          <a:xfrm>
            <a:off x="1695646" y="87015"/>
            <a:ext cx="512262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An exemplar SWOT</a:t>
            </a:r>
            <a:endParaRPr lang="en-US" sz="4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36" y="180677"/>
            <a:ext cx="8985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506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altLang="en-US" sz="6000" b="1" dirty="0" smtClean="0"/>
              <a:t>Task . . </a:t>
            </a:r>
          </a:p>
        </p:txBody>
      </p:sp>
      <p:sp>
        <p:nvSpPr>
          <p:cNvPr id="41987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GB" altLang="en-US" dirty="0" smtClean="0"/>
              <a:t>Each group will choose a product sheet from the Enterprise bag.</a:t>
            </a:r>
          </a:p>
          <a:p>
            <a:r>
              <a:rPr lang="en-GB" altLang="en-US" dirty="0" smtClean="0"/>
              <a:t>You will each see the old version of the product and the new one to help you see </a:t>
            </a:r>
            <a:r>
              <a:rPr lang="en-GB" altLang="en-US" dirty="0" smtClean="0"/>
              <a:t>its </a:t>
            </a:r>
            <a:r>
              <a:rPr lang="en-GB" altLang="en-US" dirty="0" smtClean="0"/>
              <a:t>development.</a:t>
            </a:r>
          </a:p>
          <a:p>
            <a:r>
              <a:rPr lang="en-GB" altLang="en-US" dirty="0" smtClean="0"/>
              <a:t>YOU NEED A SWOT FOR THE ORIGINAL PRODUCT AND THE NEW PRODUCT.</a:t>
            </a:r>
          </a:p>
          <a:p>
            <a:endParaRPr lang="en-GB" altLang="en-US" dirty="0" smtClean="0"/>
          </a:p>
        </p:txBody>
      </p:sp>
      <p:pic>
        <p:nvPicPr>
          <p:cNvPr id="4198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3" t="20435" r="9094" b="8937"/>
          <a:stretch>
            <a:fillRect/>
          </a:stretch>
        </p:blipFill>
        <p:spPr>
          <a:xfrm>
            <a:off x="395288" y="1989138"/>
            <a:ext cx="4151312" cy="3613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Erw_WBQ_National/Foundation_Enterprise and Employability_Challenge_Lesson_4_Resource_1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3243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9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86" grpId="0"/>
      <p:bldP spid="4198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141</TotalTime>
  <Words>668</Words>
  <Application>Microsoft Office PowerPoint</Application>
  <PresentationFormat>On-screen Show (4:3)</PresentationFormat>
  <Paragraphs>89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SWOT Analysis</vt:lpstr>
      <vt:lpstr>PowerPoint Presentation</vt:lpstr>
      <vt:lpstr>What is a SWOT analysis?</vt:lpstr>
      <vt:lpstr>When would it be used?</vt:lpstr>
      <vt:lpstr>Scenario</vt:lpstr>
      <vt:lpstr>PowerPoint Presentation</vt:lpstr>
      <vt:lpstr>How do I lay out my analysis?</vt:lpstr>
      <vt:lpstr>PowerPoint Presentation</vt:lpstr>
      <vt:lpstr>Task . . 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</dc:creator>
  <cp:lastModifiedBy> </cp:lastModifiedBy>
  <cp:revision>21</cp:revision>
  <dcterms:created xsi:type="dcterms:W3CDTF">2015-01-25T11:41:06Z</dcterms:created>
  <dcterms:modified xsi:type="dcterms:W3CDTF">2015-08-27T12:49:55Z</dcterms:modified>
</cp:coreProperties>
</file>